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3200" b="1" dirty="0" smtClean="0"/>
              <a:t>MAINTENANCE MANAGEMENT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                            </a:t>
            </a:r>
            <a:r>
              <a:rPr lang="en-IN" sz="2400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                                                              M.WASIM RAJA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/>
              <a:t>Advantages of Contract Maintenance</a:t>
            </a:r>
            <a:endParaRPr lang="en-IN" sz="2400" dirty="0" smtClean="0"/>
          </a:p>
          <a:p>
            <a:r>
              <a:rPr lang="en-IN" sz="2400" dirty="0" smtClean="0"/>
              <a:t>Capital </a:t>
            </a:r>
            <a:r>
              <a:rPr lang="en-IN" sz="2400" dirty="0" smtClean="0"/>
              <a:t>expenditures towards maintenance are reduced.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No need to train or retain any workers.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Control over the result</a:t>
            </a:r>
            <a:r>
              <a:rPr lang="en-IN" sz="2400" dirty="0" smtClean="0"/>
              <a:t>.</a:t>
            </a:r>
            <a:endParaRPr lang="en-IN" sz="2400" dirty="0" smtClean="0"/>
          </a:p>
          <a:p>
            <a:pPr>
              <a:buNone/>
            </a:pPr>
            <a:r>
              <a:rPr lang="en-IN" sz="2400" b="1" dirty="0" smtClean="0"/>
              <a:t>Disadvantages of Contract </a:t>
            </a:r>
            <a:r>
              <a:rPr lang="en-IN" sz="2400" b="1" dirty="0" smtClean="0"/>
              <a:t>Maintenance</a:t>
            </a:r>
          </a:p>
          <a:p>
            <a:r>
              <a:rPr lang="en-IN" sz="2400" dirty="0" smtClean="0"/>
              <a:t>Possibility of a long delay in specialty arrival.</a:t>
            </a:r>
          </a:p>
          <a:p>
            <a:r>
              <a:rPr lang="en-IN" sz="2400" dirty="0" smtClean="0"/>
              <a:t>More </a:t>
            </a:r>
            <a:r>
              <a:rPr lang="en-IN" sz="2400" dirty="0" smtClean="0"/>
              <a:t>Expensive than integral maintenance.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Problem with union, due to </a:t>
            </a:r>
            <a:r>
              <a:rPr lang="en-IN" sz="2400" dirty="0" smtClean="0"/>
              <a:t>outside </a:t>
            </a:r>
            <a:r>
              <a:rPr lang="en-IN" sz="2400" dirty="0" smtClean="0"/>
              <a:t>person service.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Dependency upon the contracting company.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FUNCTIONS OF PREVENTIVE MAINTENANCE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Planning</a:t>
            </a:r>
            <a:endParaRPr lang="en-IN" sz="2400" dirty="0" smtClean="0"/>
          </a:p>
          <a:p>
            <a:r>
              <a:rPr lang="en-IN" sz="2400" dirty="0" smtClean="0"/>
              <a:t> Scheduling</a:t>
            </a:r>
            <a:endParaRPr lang="en-IN" sz="2400" dirty="0" smtClean="0"/>
          </a:p>
          <a:p>
            <a:r>
              <a:rPr lang="en-IN" sz="2400" dirty="0" smtClean="0"/>
              <a:t> Dispatching</a:t>
            </a:r>
            <a:endParaRPr lang="en-IN" sz="2400" dirty="0" smtClean="0"/>
          </a:p>
          <a:p>
            <a:r>
              <a:rPr lang="en-IN" sz="2400" dirty="0" smtClean="0"/>
              <a:t> Recording</a:t>
            </a:r>
            <a:endParaRPr lang="en-IN" sz="2400" dirty="0" smtClean="0"/>
          </a:p>
          <a:p>
            <a:r>
              <a:rPr lang="en-IN" sz="2400" dirty="0" smtClean="0"/>
              <a:t> </a:t>
            </a:r>
            <a:r>
              <a:rPr lang="en-IN" sz="2400" dirty="0" smtClean="0"/>
              <a:t>Analysis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Controlling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sz="3200" b="1" dirty="0" smtClean="0"/>
              <a:t>PLANNING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Planning means formulation of word in advance. </a:t>
            </a:r>
            <a:endParaRPr lang="en-IN" sz="2400" dirty="0" smtClean="0"/>
          </a:p>
          <a:p>
            <a:r>
              <a:rPr lang="en-IN" sz="2400" dirty="0" smtClean="0"/>
              <a:t>A successful maintenance </a:t>
            </a:r>
            <a:r>
              <a:rPr lang="en-IN" sz="2400" dirty="0" smtClean="0"/>
              <a:t>depends on maintenance planning only. </a:t>
            </a:r>
            <a:endParaRPr lang="en-IN" sz="2400" dirty="0" smtClean="0"/>
          </a:p>
          <a:p>
            <a:r>
              <a:rPr lang="en-IN" sz="2400" dirty="0" smtClean="0"/>
              <a:t>So </a:t>
            </a:r>
            <a:r>
              <a:rPr lang="en-IN" sz="2400" dirty="0" smtClean="0"/>
              <a:t>“What should be done” and </a:t>
            </a:r>
            <a:r>
              <a:rPr lang="en-IN" sz="2400" dirty="0" smtClean="0"/>
              <a:t>“Where </a:t>
            </a:r>
            <a:r>
              <a:rPr lang="en-IN" sz="2400" dirty="0" smtClean="0"/>
              <a:t>should be done” are the major criteria of successful maintenance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Maintenance planning may be effectively performed, if the past </a:t>
            </a:r>
            <a:r>
              <a:rPr lang="en-IN" sz="2400" dirty="0" smtClean="0"/>
              <a:t>data regarding </a:t>
            </a:r>
            <a:r>
              <a:rPr lang="en-IN" sz="2400" dirty="0" smtClean="0"/>
              <a:t>inspecting etc, are available in the department. 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 smtClean="0"/>
              <a:t>best way is to have </a:t>
            </a:r>
            <a:r>
              <a:rPr lang="en-IN" sz="2400" dirty="0" smtClean="0"/>
              <a:t>a “</a:t>
            </a:r>
            <a:r>
              <a:rPr lang="en-IN" sz="2400" b="1" dirty="0" smtClean="0"/>
              <a:t>History </a:t>
            </a:r>
            <a:r>
              <a:rPr lang="en-IN" sz="2400" b="1" dirty="0" smtClean="0"/>
              <a:t>card” </a:t>
            </a:r>
            <a:r>
              <a:rPr lang="en-IN" sz="2400" dirty="0" smtClean="0"/>
              <a:t>for each machine or instrument. Analysis of the past data can </a:t>
            </a:r>
            <a:r>
              <a:rPr lang="en-IN" sz="2400" dirty="0" smtClean="0"/>
              <a:t>only enable </a:t>
            </a:r>
            <a:r>
              <a:rPr lang="en-IN" sz="2400" dirty="0" smtClean="0"/>
              <a:t>the management build a confident work-planning </a:t>
            </a:r>
            <a:r>
              <a:rPr lang="en-IN" sz="2400" dirty="0" smtClean="0"/>
              <a:t>structure</a:t>
            </a:r>
          </a:p>
          <a:p>
            <a:r>
              <a:rPr lang="en-IN" sz="2400" dirty="0" smtClean="0"/>
              <a:t>In case of a preventive maintenance, the total planning should be </a:t>
            </a:r>
            <a:r>
              <a:rPr lang="en-IN" sz="2400" dirty="0" smtClean="0"/>
              <a:t>reflected in </a:t>
            </a:r>
            <a:r>
              <a:rPr lang="en-IN" sz="2400" b="1" dirty="0" smtClean="0"/>
              <a:t>Master card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After preparing “Master maintenance schedule”, weekly schedule </a:t>
            </a:r>
            <a:r>
              <a:rPr lang="en-IN" sz="2400" dirty="0" smtClean="0"/>
              <a:t>may also </a:t>
            </a:r>
            <a:r>
              <a:rPr lang="en-IN" sz="2400" dirty="0" smtClean="0"/>
              <a:t>be planned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But while planning, the activities required for an effective </a:t>
            </a:r>
            <a:r>
              <a:rPr lang="en-IN" sz="2400" dirty="0" smtClean="0"/>
              <a:t>maintenance are </a:t>
            </a:r>
            <a:r>
              <a:rPr lang="en-IN" sz="2400" dirty="0" smtClean="0"/>
              <a:t>to identify. For example: cleaning, lubrication etc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sz="3200" b="1" dirty="0" smtClean="0"/>
              <a:t>SCHEDULING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A maintenance </a:t>
            </a:r>
            <a:r>
              <a:rPr lang="en-IN" sz="2400" dirty="0" smtClean="0"/>
              <a:t>schedule generally </a:t>
            </a:r>
            <a:r>
              <a:rPr lang="en-IN" sz="2400" dirty="0" smtClean="0"/>
              <a:t>include activities,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Inspection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Repair (Major/minor repair)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Overhauling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IN" sz="2800" dirty="0" smtClean="0"/>
              <a:t>Repair Cycle</a:t>
            </a:r>
            <a:endParaRPr lang="en-IN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5667045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The </a:t>
            </a:r>
            <a:r>
              <a:rPr lang="en-IN" sz="2400" dirty="0" smtClean="0"/>
              <a:t>activity is started in a clockwise direction. </a:t>
            </a:r>
            <a:endParaRPr lang="en-IN" sz="2400" dirty="0" smtClean="0"/>
          </a:p>
          <a:p>
            <a:r>
              <a:rPr lang="en-IN" sz="2400" dirty="0" smtClean="0"/>
              <a:t>It </a:t>
            </a:r>
            <a:r>
              <a:rPr lang="en-IN" sz="2400" dirty="0" smtClean="0"/>
              <a:t>is </a:t>
            </a:r>
            <a:r>
              <a:rPr lang="en-IN" sz="2400" dirty="0" smtClean="0"/>
              <a:t>seen that </a:t>
            </a:r>
            <a:r>
              <a:rPr lang="en-IN" sz="2400" dirty="0" smtClean="0"/>
              <a:t>at first an inspection is scheduled, then a minor and a major is planned. </a:t>
            </a:r>
            <a:endParaRPr lang="en-IN" sz="2400" dirty="0" smtClean="0"/>
          </a:p>
          <a:p>
            <a:r>
              <a:rPr lang="en-IN" sz="2400" dirty="0" smtClean="0"/>
              <a:t>Once again inspection </a:t>
            </a:r>
            <a:r>
              <a:rPr lang="en-IN" sz="2400" dirty="0" smtClean="0"/>
              <a:t>is done and a minor repair is performed. </a:t>
            </a:r>
            <a:endParaRPr lang="en-IN" sz="2400" dirty="0" smtClean="0"/>
          </a:p>
          <a:p>
            <a:r>
              <a:rPr lang="en-IN" sz="2400" dirty="0" smtClean="0"/>
              <a:t>After </a:t>
            </a:r>
            <a:r>
              <a:rPr lang="en-IN" sz="2400" dirty="0" smtClean="0"/>
              <a:t>the third inspection a </a:t>
            </a:r>
            <a:r>
              <a:rPr lang="en-IN" sz="2400" dirty="0" smtClean="0"/>
              <a:t>major repairing </a:t>
            </a:r>
            <a:r>
              <a:rPr lang="en-IN" sz="2400" dirty="0" smtClean="0"/>
              <a:t>takes place and then next overhauling comes. </a:t>
            </a:r>
            <a:endParaRPr lang="en-IN" sz="2400" dirty="0" smtClean="0"/>
          </a:p>
          <a:p>
            <a:r>
              <a:rPr lang="en-IN" sz="2400" dirty="0" smtClean="0"/>
              <a:t>That </a:t>
            </a:r>
            <a:r>
              <a:rPr lang="en-IN" sz="2400" dirty="0" smtClean="0"/>
              <a:t>means completing </a:t>
            </a:r>
            <a:r>
              <a:rPr lang="en-IN" sz="2400" dirty="0" smtClean="0"/>
              <a:t>one repair </a:t>
            </a:r>
            <a:r>
              <a:rPr lang="en-IN" sz="2400" dirty="0" smtClean="0"/>
              <a:t>cycle. </a:t>
            </a:r>
            <a:endParaRPr lang="en-IN" sz="2400" dirty="0" smtClean="0"/>
          </a:p>
          <a:p>
            <a:r>
              <a:rPr lang="en-IN" sz="2400" dirty="0" smtClean="0"/>
              <a:t>So </a:t>
            </a:r>
            <a:r>
              <a:rPr lang="en-IN" sz="2400" dirty="0" smtClean="0"/>
              <a:t>from the above repair cycle we can state three-Inspections, two-minor </a:t>
            </a:r>
            <a:r>
              <a:rPr lang="en-IN" sz="2400" dirty="0" smtClean="0"/>
              <a:t>&amp; major </a:t>
            </a:r>
            <a:r>
              <a:rPr lang="en-IN" sz="2400" dirty="0" smtClean="0"/>
              <a:t>repair are performed in between the two consecutive overhauling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Now it is evident that the time period for a repair cycle is dependent on the </a:t>
            </a:r>
            <a:r>
              <a:rPr lang="en-IN" sz="2400" dirty="0" smtClean="0"/>
              <a:t>time intervals </a:t>
            </a:r>
            <a:r>
              <a:rPr lang="en-IN" sz="2400" dirty="0" smtClean="0"/>
              <a:t>between the two activities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If the time interval is six month, and then the </a:t>
            </a:r>
            <a:r>
              <a:rPr lang="en-IN" sz="2400" dirty="0" smtClean="0"/>
              <a:t>repair </a:t>
            </a:r>
            <a:r>
              <a:rPr lang="en-IN" sz="2400" dirty="0" smtClean="0"/>
              <a:t>cycle is for four years</a:t>
            </a:r>
            <a:endParaRPr lang="en-IN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The planning of time intervals may be considered by the past </a:t>
            </a:r>
            <a:r>
              <a:rPr lang="en-IN" sz="2400" dirty="0" smtClean="0"/>
              <a:t>data of </a:t>
            </a:r>
            <a:r>
              <a:rPr lang="en-IN" sz="2400" dirty="0" smtClean="0"/>
              <a:t>the machine, manufacturing instructions and complexities of the instruments etc</a:t>
            </a:r>
            <a:endParaRPr lang="en-IN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/>
              <a:t>DISPATCHING</a:t>
            </a:r>
            <a:endParaRPr lang="en-IN" sz="2400" dirty="0" smtClean="0"/>
          </a:p>
          <a:p>
            <a:r>
              <a:rPr lang="en-IN" sz="2400" dirty="0" smtClean="0"/>
              <a:t>Once </a:t>
            </a:r>
            <a:r>
              <a:rPr lang="en-IN" sz="2400" dirty="0" smtClean="0"/>
              <a:t>scheduling is completed, the next phase is dispatching, that is to </a:t>
            </a:r>
            <a:r>
              <a:rPr lang="en-IN" sz="2400" dirty="0" smtClean="0"/>
              <a:t>issue order </a:t>
            </a:r>
            <a:r>
              <a:rPr lang="en-IN" sz="2400" dirty="0" smtClean="0"/>
              <a:t>to start work. So maintenance authority issues “work order</a:t>
            </a:r>
            <a:r>
              <a:rPr lang="en-IN" sz="2400" dirty="0" smtClean="0"/>
              <a:t>”.</a:t>
            </a:r>
          </a:p>
          <a:p>
            <a:pPr>
              <a:buNone/>
            </a:pPr>
            <a:r>
              <a:rPr lang="en-IN" sz="2400" b="1" dirty="0" smtClean="0"/>
              <a:t>ANALYSING</a:t>
            </a:r>
          </a:p>
          <a:p>
            <a:r>
              <a:rPr lang="en-IN" sz="2400" dirty="0" smtClean="0"/>
              <a:t>To evaluate the maintenance work done so far, a feed system is followed. </a:t>
            </a:r>
            <a:endParaRPr lang="en-IN" sz="2400" dirty="0" smtClean="0"/>
          </a:p>
          <a:p>
            <a:r>
              <a:rPr lang="en-IN" sz="2400" dirty="0" smtClean="0"/>
              <a:t>In that system </a:t>
            </a:r>
            <a:r>
              <a:rPr lang="en-IN" sz="2400" dirty="0" smtClean="0"/>
              <a:t>a </a:t>
            </a:r>
            <a:r>
              <a:rPr lang="en-IN" sz="2400" b="1" dirty="0" smtClean="0"/>
              <a:t>“Work report” </a:t>
            </a:r>
            <a:r>
              <a:rPr lang="en-IN" sz="2400" dirty="0" smtClean="0"/>
              <a:t>communicates, “What has been done” against our </a:t>
            </a:r>
            <a:r>
              <a:rPr lang="en-IN" sz="2400" dirty="0" smtClean="0"/>
              <a:t>planned work </a:t>
            </a:r>
            <a:r>
              <a:rPr lang="en-IN" sz="2400" dirty="0" smtClean="0"/>
              <a:t>schedule of “What to do” Analyzing of such report will enable the management </a:t>
            </a:r>
            <a:r>
              <a:rPr lang="en-IN" sz="2400" dirty="0" smtClean="0"/>
              <a:t>to control </a:t>
            </a:r>
            <a:r>
              <a:rPr lang="en-IN" sz="2400" dirty="0" smtClean="0"/>
              <a:t>and review the “Maintenance planning”.</a:t>
            </a:r>
            <a:endParaRPr lang="en-IN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400" b="1" dirty="0" smtClean="0"/>
              <a:t>CONTROLLING</a:t>
            </a:r>
          </a:p>
          <a:p>
            <a:r>
              <a:rPr lang="en-IN" sz="2400" dirty="0" smtClean="0"/>
              <a:t>Whenever the plan deviates or does not occur as per schedule, a </a:t>
            </a:r>
            <a:r>
              <a:rPr lang="en-IN" sz="2400" dirty="0" smtClean="0"/>
              <a:t>corrective measure </a:t>
            </a:r>
            <a:r>
              <a:rPr lang="en-IN" sz="2400" dirty="0" smtClean="0"/>
              <a:t>is to be followed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For this, monitoring of the total project is carried out </a:t>
            </a:r>
            <a:r>
              <a:rPr lang="en-IN" sz="2400" dirty="0" smtClean="0"/>
              <a:t>which provides </a:t>
            </a:r>
            <a:r>
              <a:rPr lang="en-IN" sz="2400" dirty="0" smtClean="0"/>
              <a:t>information, if any change of action is to be made in course of </a:t>
            </a:r>
            <a:r>
              <a:rPr lang="en-IN" sz="2400" dirty="0" smtClean="0"/>
              <a:t>work</a:t>
            </a:r>
          </a:p>
          <a:p>
            <a:r>
              <a:rPr lang="en-IN" sz="2400" dirty="0" smtClean="0"/>
              <a:t>The maintenance work-order and work report may be checked and compared </a:t>
            </a:r>
            <a:r>
              <a:rPr lang="en-IN" sz="2400" dirty="0" smtClean="0"/>
              <a:t>in course </a:t>
            </a:r>
            <a:r>
              <a:rPr lang="en-IN" sz="2400" dirty="0" smtClean="0"/>
              <a:t>of work, whether the work has already been done, or work need is waiting </a:t>
            </a:r>
            <a:r>
              <a:rPr lang="en-IN" sz="2400" dirty="0" smtClean="0"/>
              <a:t>for any </a:t>
            </a:r>
            <a:r>
              <a:rPr lang="en-IN" sz="2400" dirty="0" smtClean="0"/>
              <a:t>spare or is facing any type of administrative of technical difficulties, are always to </a:t>
            </a:r>
            <a:r>
              <a:rPr lang="en-IN" sz="2400" dirty="0" smtClean="0"/>
              <a:t>be monitored</a:t>
            </a:r>
            <a:r>
              <a:rPr lang="en-IN" sz="2400" dirty="0" smtClean="0"/>
              <a:t>. 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 smtClean="0"/>
              <a:t>both way information line should exist with the superior personnel. If </a:t>
            </a:r>
            <a:r>
              <a:rPr lang="en-IN" sz="2400" dirty="0" smtClean="0"/>
              <a:t>the work </a:t>
            </a:r>
            <a:r>
              <a:rPr lang="en-IN" sz="2400" dirty="0" smtClean="0"/>
              <a:t>has been done satisfactorily, then it is recorded in equipment history card</a:t>
            </a:r>
            <a:endParaRPr lang="en-IN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MAINTENANCE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The basic principle of maintenance is to extend the useful life of an </a:t>
            </a:r>
            <a:r>
              <a:rPr lang="en-IN" sz="2400" dirty="0" smtClean="0"/>
              <a:t>asset</a:t>
            </a:r>
          </a:p>
          <a:p>
            <a:r>
              <a:rPr lang="en-IN" sz="2400" dirty="0" smtClean="0"/>
              <a:t>A proper Maintenance will improve the production with the existing capacity </a:t>
            </a:r>
            <a:r>
              <a:rPr lang="en-IN" sz="2400" dirty="0" smtClean="0"/>
              <a:t>utilization</a:t>
            </a:r>
          </a:p>
          <a:p>
            <a:r>
              <a:rPr lang="en-IN" sz="2400" dirty="0" smtClean="0"/>
              <a:t>Maintenance </a:t>
            </a:r>
            <a:r>
              <a:rPr lang="en-IN" sz="2400" dirty="0" smtClean="0"/>
              <a:t>keeps our </a:t>
            </a:r>
            <a:r>
              <a:rPr lang="en-IN" sz="2400" dirty="0" smtClean="0"/>
              <a:t>entire system </a:t>
            </a:r>
            <a:r>
              <a:rPr lang="en-IN" sz="2400" dirty="0" smtClean="0"/>
              <a:t>to be reliable, productive and efficient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No </a:t>
            </a:r>
            <a:r>
              <a:rPr lang="en-IN" sz="2400" dirty="0" smtClean="0"/>
              <a:t>definite </a:t>
            </a:r>
            <a:r>
              <a:rPr lang="en-IN" sz="2400" dirty="0" smtClean="0"/>
              <a:t>maintenance procedure </a:t>
            </a:r>
            <a:r>
              <a:rPr lang="en-IN" sz="2400" dirty="0" smtClean="0"/>
              <a:t>for a particular plant/ machine; it varies from one plant/machine to others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IN" sz="3200" b="1" dirty="0" smtClean="0"/>
              <a:t>SAFETY PRECAUTIONS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Exercise extreme care and precaution when working on any printing press.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Observe and practice all safety rules, regulations, and advice given in the </a:t>
            </a:r>
            <a:r>
              <a:rPr lang="en-IN" sz="2400" dirty="0" smtClean="0"/>
              <a:t>press manual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Head </a:t>
            </a:r>
            <a:r>
              <a:rPr lang="en-IN" sz="2400" dirty="0" smtClean="0"/>
              <a:t>all verbal and written instructions before performing maintenance </a:t>
            </a:r>
            <a:r>
              <a:rPr lang="en-IN" sz="2400" dirty="0" smtClean="0"/>
              <a:t>or operating </a:t>
            </a:r>
            <a:r>
              <a:rPr lang="en-IN" sz="2400" dirty="0" smtClean="0"/>
              <a:t>the press.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Wear protective gear for eyes, ears, head, and feet where necessary to </a:t>
            </a:r>
            <a:r>
              <a:rPr lang="en-IN" sz="2400" dirty="0" smtClean="0"/>
              <a:t>protect against </a:t>
            </a:r>
            <a:r>
              <a:rPr lang="en-IN" sz="2400" dirty="0" smtClean="0"/>
              <a:t>injury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Stand clear of the press immediately when the run signal is given.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Make sure the press is completely stopped before touching any of its </a:t>
            </a:r>
            <a:r>
              <a:rPr lang="en-IN" sz="2400" dirty="0" smtClean="0"/>
              <a:t>operating parts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Check all safety devices on the press every day to ensure that they are </a:t>
            </a:r>
            <a:r>
              <a:rPr lang="en-IN" sz="2400" dirty="0" smtClean="0"/>
              <a:t>reliable and </a:t>
            </a:r>
            <a:r>
              <a:rPr lang="en-IN" sz="2400" dirty="0" smtClean="0"/>
              <a:t>working.</a:t>
            </a:r>
            <a:endParaRPr lang="en-IN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IN" sz="2400" dirty="0" smtClean="0"/>
              <a:t>Never switch off safety devices or remove or otherwise bypass guards.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Before working on the press, check to make sure it has been put on “safe”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Check that stairs, footrests, running bolts, gangways, plat forms, and </a:t>
            </a:r>
            <a:r>
              <a:rPr lang="en-IN" sz="2400" dirty="0" smtClean="0"/>
              <a:t>other equipment </a:t>
            </a:r>
            <a:r>
              <a:rPr lang="en-IN" sz="2400" dirty="0" smtClean="0"/>
              <a:t>surfaces are clean and free of grease. Do not place tools and </a:t>
            </a:r>
            <a:r>
              <a:rPr lang="en-IN" sz="2400" dirty="0" smtClean="0"/>
              <a:t>supplies on </a:t>
            </a:r>
            <a:r>
              <a:rPr lang="en-IN" sz="2400" dirty="0" smtClean="0"/>
              <a:t>these surfaces.</a:t>
            </a:r>
          </a:p>
          <a:p>
            <a:r>
              <a:rPr lang="en-IN" sz="2400" dirty="0" smtClean="0"/>
              <a:t>Grasp </a:t>
            </a:r>
            <a:r>
              <a:rPr lang="en-IN" sz="2400" dirty="0" smtClean="0"/>
              <a:t>handrails securely when ascending the platforms, standing on </a:t>
            </a:r>
            <a:r>
              <a:rPr lang="en-IN" sz="2400" dirty="0" smtClean="0"/>
              <a:t>the platforms</a:t>
            </a:r>
            <a:r>
              <a:rPr lang="en-IN" sz="2400" dirty="0" smtClean="0"/>
              <a:t>, and before leaving the platforms.</a:t>
            </a:r>
          </a:p>
          <a:p>
            <a:r>
              <a:rPr lang="en-IN" sz="2400" dirty="0" smtClean="0"/>
              <a:t>Only </a:t>
            </a:r>
            <a:r>
              <a:rPr lang="en-IN" sz="2400" dirty="0" smtClean="0"/>
              <a:t>clean the ink foundations while the press is stopped to avoid injury </a:t>
            </a:r>
            <a:r>
              <a:rPr lang="en-IN" sz="2400" dirty="0" smtClean="0"/>
              <a:t>and press </a:t>
            </a:r>
            <a:r>
              <a:rPr lang="en-IN" sz="2400" dirty="0" smtClean="0"/>
              <a:t>damage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Do not work on moving rollers with rags, tolls etc., because of the risk of </a:t>
            </a:r>
            <a:r>
              <a:rPr lang="en-IN" sz="2400" dirty="0" smtClean="0"/>
              <a:t>accident and </a:t>
            </a:r>
            <a:r>
              <a:rPr lang="en-IN" sz="2400" dirty="0" smtClean="0"/>
              <a:t>damage.</a:t>
            </a:r>
            <a:endParaRPr lang="en-IN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Reinstall guards immediately after removing the press </a:t>
            </a:r>
            <a:r>
              <a:rPr lang="en-IN" sz="2400" dirty="0" smtClean="0"/>
              <a:t>wash up </a:t>
            </a:r>
            <a:r>
              <a:rPr lang="en-IN" sz="2400" dirty="0" smtClean="0"/>
              <a:t>devices.</a:t>
            </a:r>
          </a:p>
          <a:p>
            <a:r>
              <a:rPr lang="en-IN" sz="2400" dirty="0" smtClean="0"/>
              <a:t>Use </a:t>
            </a:r>
            <a:r>
              <a:rPr lang="en-IN" sz="2400" dirty="0" smtClean="0"/>
              <a:t>the “reverse” button on the press only for plate removal-not for cleaning </a:t>
            </a:r>
            <a:r>
              <a:rPr lang="en-IN" sz="2400" dirty="0" smtClean="0"/>
              <a:t>or gumming </a:t>
            </a:r>
            <a:r>
              <a:rPr lang="en-IN" sz="2400" dirty="0" smtClean="0"/>
              <a:t>cylinders, etc.</a:t>
            </a:r>
          </a:p>
          <a:p>
            <a:r>
              <a:rPr lang="en-IN" sz="2400" dirty="0" smtClean="0"/>
              <a:t>Do </a:t>
            </a:r>
            <a:r>
              <a:rPr lang="en-IN" sz="2400" dirty="0" smtClean="0"/>
              <a:t>not operate equipment unless authorized.</a:t>
            </a:r>
          </a:p>
          <a:p>
            <a:r>
              <a:rPr lang="en-IN" sz="2400" dirty="0" smtClean="0"/>
              <a:t>Check </a:t>
            </a:r>
            <a:r>
              <a:rPr lang="en-IN" sz="2400" dirty="0" smtClean="0"/>
              <a:t>that all guards and shields are in place before operating the press.</a:t>
            </a:r>
          </a:p>
          <a:p>
            <a:r>
              <a:rPr lang="en-IN" sz="2400" dirty="0" smtClean="0"/>
              <a:t>Never </a:t>
            </a:r>
            <a:r>
              <a:rPr lang="en-IN" sz="2400" dirty="0" smtClean="0"/>
              <a:t>release a safe button that someone else has </a:t>
            </a:r>
            <a:r>
              <a:rPr lang="en-IN" sz="2400" dirty="0" smtClean="0"/>
              <a:t>set</a:t>
            </a:r>
          </a:p>
          <a:p>
            <a:r>
              <a:rPr lang="en-IN" sz="2400" dirty="0" smtClean="0"/>
              <a:t>Do not start a press that has stopped without an apparent reason.</a:t>
            </a:r>
          </a:p>
          <a:p>
            <a:r>
              <a:rPr lang="en-IN" sz="2400" dirty="0" smtClean="0"/>
              <a:t>Wear </a:t>
            </a:r>
            <a:r>
              <a:rPr lang="en-IN" sz="2400" dirty="0" smtClean="0"/>
              <a:t>a gearing protection device when working in areas with noise levels</a:t>
            </a:r>
            <a:r>
              <a:rPr lang="en-IN" sz="2400" dirty="0" smtClean="0"/>
              <a:t>.</a:t>
            </a:r>
            <a:endParaRPr lang="en-IN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Check that all guards, covers and </a:t>
            </a:r>
            <a:r>
              <a:rPr lang="en-IN" sz="2400" dirty="0" smtClean="0"/>
              <a:t>swivelling  footrests </a:t>
            </a:r>
            <a:r>
              <a:rPr lang="en-IN" sz="2400" dirty="0" smtClean="0"/>
              <a:t>are securely fastened before performing maintenance or operating the press</a:t>
            </a:r>
          </a:p>
          <a:p>
            <a:r>
              <a:rPr lang="en-IN" sz="2400" dirty="0" smtClean="0"/>
              <a:t>Check for persons, tools, or equipment between and around the press </a:t>
            </a:r>
            <a:r>
              <a:rPr lang="en-IN" sz="2400" dirty="0" smtClean="0"/>
              <a:t>before starting </a:t>
            </a:r>
            <a:r>
              <a:rPr lang="en-IN" sz="2400" dirty="0" smtClean="0"/>
              <a:t>it.</a:t>
            </a:r>
          </a:p>
          <a:p>
            <a:r>
              <a:rPr lang="en-IN" sz="2400" dirty="0" smtClean="0"/>
              <a:t>Remove </a:t>
            </a:r>
            <a:r>
              <a:rPr lang="en-IN" sz="2400" dirty="0" smtClean="0"/>
              <a:t>all used plates, tools, and equipment from the press area and alert </a:t>
            </a:r>
            <a:r>
              <a:rPr lang="en-IN" sz="2400" dirty="0" smtClean="0"/>
              <a:t>your co-workers </a:t>
            </a:r>
            <a:r>
              <a:rPr lang="en-IN" sz="2400" dirty="0" smtClean="0"/>
              <a:t>before starting the press.</a:t>
            </a:r>
          </a:p>
          <a:p>
            <a:r>
              <a:rPr lang="en-IN" sz="2400" dirty="0" smtClean="0"/>
              <a:t>Wear </a:t>
            </a:r>
            <a:r>
              <a:rPr lang="en-IN" sz="2400" dirty="0" smtClean="0"/>
              <a:t>a hearing protection device when working in areas with high noise levels.</a:t>
            </a:r>
          </a:p>
          <a:p>
            <a:r>
              <a:rPr lang="en-IN" sz="2400" dirty="0" smtClean="0"/>
              <a:t>Do </a:t>
            </a:r>
            <a:r>
              <a:rPr lang="en-IN" sz="2400" dirty="0" smtClean="0"/>
              <a:t>not permit people with </a:t>
            </a:r>
            <a:r>
              <a:rPr lang="en-IN" sz="2400" dirty="0" smtClean="0"/>
              <a:t>jewellery</a:t>
            </a:r>
            <a:r>
              <a:rPr lang="en-IN" sz="2400" dirty="0" smtClean="0"/>
              <a:t>, loose clothing, or long hair in the pressroom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Do </a:t>
            </a:r>
            <a:r>
              <a:rPr lang="en-IN" sz="2400" dirty="0" smtClean="0"/>
              <a:t>not lean or rest hands on the press.</a:t>
            </a:r>
          </a:p>
          <a:p>
            <a:r>
              <a:rPr lang="en-IN" sz="2400" dirty="0" smtClean="0"/>
              <a:t>Do </a:t>
            </a:r>
            <a:r>
              <a:rPr lang="en-IN" sz="2400" dirty="0" smtClean="0"/>
              <a:t>not carry tools in pockets to avoid the possibility of dropping them into </a:t>
            </a:r>
            <a:r>
              <a:rPr lang="en-IN" sz="2400" dirty="0" smtClean="0"/>
              <a:t>the press </a:t>
            </a:r>
            <a:r>
              <a:rPr lang="en-IN" sz="2400" dirty="0" smtClean="0"/>
              <a:t>or other hazardous locations.</a:t>
            </a:r>
            <a:endParaRPr lang="en-IN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When making press adjustments, use only recommended tools that are kept </a:t>
            </a:r>
            <a:r>
              <a:rPr lang="en-IN" sz="2400" dirty="0" smtClean="0"/>
              <a:t>in good </a:t>
            </a:r>
            <a:r>
              <a:rPr lang="en-IN" sz="2400" dirty="0" smtClean="0"/>
              <a:t>working condition.</a:t>
            </a:r>
          </a:p>
          <a:p>
            <a:r>
              <a:rPr lang="en-IN" sz="2400" dirty="0" smtClean="0"/>
              <a:t>Keep </a:t>
            </a:r>
            <a:r>
              <a:rPr lang="en-IN" sz="2400" dirty="0" smtClean="0"/>
              <a:t>clear of nips, slitters, and moving parts when performing maintenance </a:t>
            </a:r>
            <a:r>
              <a:rPr lang="en-IN" sz="2400" dirty="0" smtClean="0"/>
              <a:t>or operating </a:t>
            </a:r>
            <a:r>
              <a:rPr lang="en-IN" sz="2400" dirty="0" smtClean="0"/>
              <a:t>the press.</a:t>
            </a:r>
          </a:p>
          <a:p>
            <a:r>
              <a:rPr lang="en-IN" sz="2400" dirty="0" smtClean="0"/>
              <a:t>To </a:t>
            </a:r>
            <a:r>
              <a:rPr lang="en-IN" sz="2400" dirty="0" smtClean="0"/>
              <a:t>perform any cleaning process, use rags folded into a pad with no loose </a:t>
            </a:r>
            <a:r>
              <a:rPr lang="en-IN" sz="2400" dirty="0" smtClean="0"/>
              <a:t>edges dangling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Keep </a:t>
            </a:r>
            <a:r>
              <a:rPr lang="en-IN" sz="2400" dirty="0" smtClean="0"/>
              <a:t>all service manuals, instruction manuals, parts lists, and </a:t>
            </a:r>
            <a:r>
              <a:rPr lang="en-IN" sz="2400" dirty="0" smtClean="0"/>
              <a:t>lubrication manuals </a:t>
            </a:r>
            <a:r>
              <a:rPr lang="en-IN" sz="2400" dirty="0" smtClean="0"/>
              <a:t>in the pressroom.</a:t>
            </a:r>
          </a:p>
          <a:p>
            <a:r>
              <a:rPr lang="en-IN" sz="2400" dirty="0" smtClean="0"/>
              <a:t>Never </a:t>
            </a:r>
            <a:r>
              <a:rPr lang="en-IN" sz="2400" dirty="0" smtClean="0"/>
              <a:t>make repairs and adjustments or perform maintenance and cleaning </a:t>
            </a:r>
            <a:r>
              <a:rPr lang="en-IN" sz="2400" dirty="0" smtClean="0"/>
              <a:t>jobs when </a:t>
            </a:r>
            <a:r>
              <a:rPr lang="en-IN" sz="2400" dirty="0" smtClean="0"/>
              <a:t>the machine is running.</a:t>
            </a:r>
            <a:endParaRPr lang="en-IN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sz="3200" b="1" dirty="0" smtClean="0"/>
              <a:t>HOUSEKEEPING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IN" sz="2400" b="1" dirty="0" smtClean="0"/>
              <a:t>It is an </a:t>
            </a:r>
            <a:r>
              <a:rPr lang="en-IN" sz="2400" b="1" dirty="0" smtClean="0"/>
              <a:t>orderly arrangement </a:t>
            </a:r>
            <a:r>
              <a:rPr lang="en-IN" sz="2400" b="1" dirty="0" smtClean="0"/>
              <a:t>of operations, tools equipment, storage facilities and supplies</a:t>
            </a:r>
            <a:r>
              <a:rPr lang="en-IN" sz="2400" b="1" dirty="0" smtClean="0"/>
              <a:t>.</a:t>
            </a:r>
          </a:p>
          <a:p>
            <a:r>
              <a:rPr lang="en-IN" sz="2400" b="1" dirty="0" smtClean="0"/>
              <a:t> </a:t>
            </a:r>
            <a:r>
              <a:rPr lang="en-IN" sz="2400" dirty="0" smtClean="0"/>
              <a:t>It is </a:t>
            </a:r>
            <a:r>
              <a:rPr lang="en-IN" sz="2400" dirty="0" smtClean="0"/>
              <a:t>a</a:t>
            </a:r>
            <a:r>
              <a:rPr lang="en-IN" sz="2400" b="1" dirty="0" smtClean="0"/>
              <a:t> </a:t>
            </a:r>
            <a:r>
              <a:rPr lang="en-IN" sz="2400" dirty="0" smtClean="0"/>
              <a:t>practical </a:t>
            </a:r>
            <a:r>
              <a:rPr lang="en-IN" sz="2400" dirty="0" smtClean="0"/>
              <a:t>method of increasing production, reducing accident and improving morale </a:t>
            </a:r>
            <a:r>
              <a:rPr lang="en-IN" sz="2400" dirty="0" smtClean="0"/>
              <a:t>and public </a:t>
            </a:r>
            <a:r>
              <a:rPr lang="en-IN" sz="2400" dirty="0" smtClean="0"/>
              <a:t>relations.</a:t>
            </a:r>
            <a:endParaRPr lang="en-IN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Typical Accidents due to poor House </a:t>
            </a:r>
            <a:r>
              <a:rPr lang="en-IN" sz="3200" b="1" dirty="0" smtClean="0"/>
              <a:t>keeping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Men tripping over loose objects on floors, starts, and platforms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Men getting hit by article falling from overhead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Men slipping on greasy wet or dirty floors.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Men running against or projecting, poorly piled or poorly placed materials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Men getting trapped under materials falling from piles improperly built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Men stepping on or tearing hands or other parts of the body on </a:t>
            </a:r>
            <a:r>
              <a:rPr lang="en-IN" sz="2400" dirty="0" smtClean="0"/>
              <a:t>Projecting nails/hooks</a:t>
            </a:r>
            <a:endParaRPr lang="en-IN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Typical Items of Unsafe Housekeeping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Excessive materials, waste, or debris in the work area.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Congested aisles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Overloaded waste containers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Disorderly kept locker and washrooms</a:t>
            </a:r>
          </a:p>
          <a:p>
            <a:r>
              <a:rPr lang="en-IN" sz="2400" dirty="0" smtClean="0"/>
              <a:t> Dirty </a:t>
            </a:r>
            <a:r>
              <a:rPr lang="en-IN" sz="2400" dirty="0" smtClean="0"/>
              <a:t>walls, ceiling &amp;</a:t>
            </a:r>
            <a:r>
              <a:rPr lang="en-IN" sz="2400" dirty="0" smtClean="0"/>
              <a:t>windows</a:t>
            </a:r>
          </a:p>
          <a:p>
            <a:r>
              <a:rPr lang="en-IN" sz="2400" dirty="0" smtClean="0"/>
              <a:t>Lint and dust on bearing or machines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Tools left on machines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Poor lighting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Acids in open containers</a:t>
            </a:r>
          </a:p>
          <a:p>
            <a:r>
              <a:rPr lang="en-IN" sz="2400" dirty="0" smtClean="0"/>
              <a:t>Electric </a:t>
            </a:r>
            <a:r>
              <a:rPr lang="en-IN" sz="2400" dirty="0" smtClean="0"/>
              <a:t>wires, cables and hoses across aisles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Spillage of oil, grease, storage areas etc not properly marked</a:t>
            </a:r>
            <a:endParaRPr lang="en-IN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sz="3200" b="1" dirty="0" smtClean="0"/>
              <a:t>Aids to good housekeeping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Proper layout of work area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The marking of aisles and storage areas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Cabinets and holders for tools and portable equipment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Storage and arrangements for materials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Efficient sequence of operations to avoid bottlenecks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Efficient transportation of the raw material, the finished product and the refuse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Efficient cleaning methods such as use of vacuum cleaners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Careful training of employees.</a:t>
            </a:r>
            <a:endParaRPr lang="en-IN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THE 5S’s: THE FIVE STEPS OF HOUSEKEEPING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IN" sz="2400" b="1" dirty="0" err="1" smtClean="0"/>
              <a:t>Seiri</a:t>
            </a:r>
            <a:r>
              <a:rPr lang="en-IN" sz="2400" b="1" dirty="0" smtClean="0"/>
              <a:t>/Sort: </a:t>
            </a:r>
            <a:r>
              <a:rPr lang="en-IN" sz="2400" dirty="0" smtClean="0"/>
              <a:t>Distinguish between necessary and unnecessary items and </a:t>
            </a:r>
            <a:r>
              <a:rPr lang="en-IN" sz="2400" dirty="0" smtClean="0"/>
              <a:t>discard the </a:t>
            </a:r>
            <a:r>
              <a:rPr lang="en-IN" sz="2400" dirty="0" smtClean="0"/>
              <a:t>unnecessary items.</a:t>
            </a:r>
          </a:p>
          <a:p>
            <a:r>
              <a:rPr lang="en-IN" sz="2400" b="1" dirty="0" err="1" smtClean="0"/>
              <a:t>Seiton</a:t>
            </a:r>
            <a:r>
              <a:rPr lang="en-IN" sz="2400" b="1" dirty="0" smtClean="0"/>
              <a:t>/Straighten</a:t>
            </a:r>
            <a:r>
              <a:rPr lang="en-IN" sz="2400" b="1" dirty="0" smtClean="0"/>
              <a:t>: </a:t>
            </a:r>
            <a:r>
              <a:rPr lang="en-IN" sz="2400" dirty="0" smtClean="0"/>
              <a:t>Put essential things in order to so that they can be </a:t>
            </a:r>
            <a:r>
              <a:rPr lang="en-IN" sz="2400" dirty="0" smtClean="0"/>
              <a:t>easily accessed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b="1" dirty="0" err="1" smtClean="0"/>
              <a:t>Seiso</a:t>
            </a:r>
            <a:r>
              <a:rPr lang="en-IN" sz="2400" b="1" dirty="0" smtClean="0"/>
              <a:t>/ Scrub: </a:t>
            </a:r>
            <a:r>
              <a:rPr lang="en-IN" sz="2400" dirty="0" smtClean="0"/>
              <a:t>Clean everything-tools and workplaces – removing stains, </a:t>
            </a:r>
            <a:r>
              <a:rPr lang="en-IN" sz="2400" dirty="0" smtClean="0"/>
              <a:t>spots, and </a:t>
            </a:r>
            <a:r>
              <a:rPr lang="en-IN" sz="2400" dirty="0" smtClean="0"/>
              <a:t>debris (Keep machines and working environments clean)</a:t>
            </a:r>
          </a:p>
          <a:p>
            <a:r>
              <a:rPr lang="en-IN" sz="2400" dirty="0" smtClean="0"/>
              <a:t> </a:t>
            </a:r>
            <a:r>
              <a:rPr lang="en-IN" sz="2400" b="1" dirty="0" err="1" smtClean="0"/>
              <a:t>Seiketsu</a:t>
            </a:r>
            <a:r>
              <a:rPr lang="en-IN" sz="2400" b="1" dirty="0" smtClean="0"/>
              <a:t>/ Systematize: </a:t>
            </a:r>
            <a:r>
              <a:rPr lang="en-IN" sz="2400" dirty="0" smtClean="0"/>
              <a:t>Extend the concept of cleanliness to oneself </a:t>
            </a:r>
            <a:r>
              <a:rPr lang="en-IN" sz="2400" dirty="0" smtClean="0"/>
              <a:t>and continuously </a:t>
            </a:r>
            <a:r>
              <a:rPr lang="en-IN" sz="2400" dirty="0" smtClean="0"/>
              <a:t>practice the above three steps.</a:t>
            </a:r>
          </a:p>
          <a:p>
            <a:r>
              <a:rPr lang="en-IN" sz="2400" dirty="0" smtClean="0"/>
              <a:t>5. </a:t>
            </a:r>
            <a:r>
              <a:rPr lang="en-IN" sz="2400" b="1" dirty="0" err="1" smtClean="0"/>
              <a:t>Shitsuke</a:t>
            </a:r>
            <a:r>
              <a:rPr lang="en-IN" sz="2400" b="1" dirty="0" smtClean="0"/>
              <a:t>/ Standardize: </a:t>
            </a:r>
            <a:r>
              <a:rPr lang="en-IN" sz="2400" dirty="0" smtClean="0"/>
              <a:t>Standardize the previous four steps to make the </a:t>
            </a:r>
            <a:r>
              <a:rPr lang="en-IN" sz="2400" dirty="0" smtClean="0"/>
              <a:t>process one </a:t>
            </a:r>
            <a:r>
              <a:rPr lang="en-IN" sz="2400" dirty="0" smtClean="0"/>
              <a:t>that never ends and can be improved upon.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 smtClean="0"/>
              <a:t>OBJECTIVES OF MAINTENANCE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To minimize the breakage and maximize the plant </a:t>
            </a:r>
            <a:r>
              <a:rPr lang="en-IN" sz="2400" dirty="0" smtClean="0"/>
              <a:t>availability</a:t>
            </a:r>
          </a:p>
          <a:p>
            <a:r>
              <a:rPr lang="en-IN" sz="2400" dirty="0" smtClean="0"/>
              <a:t>To </a:t>
            </a:r>
            <a:r>
              <a:rPr lang="en-IN" sz="2400" dirty="0" smtClean="0"/>
              <a:t>extend the useful life of assets by minimizing wear &amp; tear and deterioration</a:t>
            </a:r>
          </a:p>
          <a:p>
            <a:r>
              <a:rPr lang="en-IN" sz="2400" dirty="0" smtClean="0"/>
              <a:t>To </a:t>
            </a:r>
            <a:r>
              <a:rPr lang="en-IN" sz="2400" dirty="0" smtClean="0"/>
              <a:t>ensure the operational readiness of all equipment.</a:t>
            </a:r>
          </a:p>
          <a:p>
            <a:r>
              <a:rPr lang="en-IN" sz="2400" dirty="0" smtClean="0"/>
              <a:t>To </a:t>
            </a:r>
            <a:r>
              <a:rPr lang="en-IN" sz="2400" dirty="0" smtClean="0"/>
              <a:t>ensure the safety of workers.</a:t>
            </a:r>
          </a:p>
          <a:p>
            <a:r>
              <a:rPr lang="en-IN" sz="2400" dirty="0" smtClean="0"/>
              <a:t>To </a:t>
            </a:r>
            <a:r>
              <a:rPr lang="en-IN" sz="2400" dirty="0" smtClean="0"/>
              <a:t>establish a satisfactory working condition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TYPES OF EQUIPMENT MAINTENANCE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Scheduled Maintenance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Preventive Maintenance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Prediction Maintenance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Restoration Maintenance/Break down/Emergency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Contract Maintenance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sz="3200" b="1" dirty="0" smtClean="0"/>
              <a:t>PLANNED MAINTENANCE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/>
              <a:t> </a:t>
            </a:r>
            <a:r>
              <a:rPr lang="en-IN" sz="2400" b="1" dirty="0" smtClean="0"/>
              <a:t>Scheduled Maintenance:</a:t>
            </a:r>
          </a:p>
          <a:p>
            <a:r>
              <a:rPr lang="en-IN" sz="2400" dirty="0" smtClean="0"/>
              <a:t>This type of maintenance is done to avoid break down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A schedule </a:t>
            </a:r>
            <a:r>
              <a:rPr lang="en-IN" sz="2400" dirty="0" smtClean="0"/>
              <a:t>is framed </a:t>
            </a:r>
            <a:r>
              <a:rPr lang="en-IN" sz="2400" dirty="0" smtClean="0"/>
              <a:t>for an instrument or machine. According to that all works like </a:t>
            </a:r>
            <a:r>
              <a:rPr lang="en-IN" sz="2400" dirty="0" smtClean="0"/>
              <a:t>inspection , lubrication</a:t>
            </a:r>
            <a:r>
              <a:rPr lang="en-IN" sz="2400" dirty="0" smtClean="0"/>
              <a:t>, repair done</a:t>
            </a:r>
            <a:r>
              <a:rPr lang="en-IN" sz="2400" dirty="0" smtClean="0"/>
              <a:t>.</a:t>
            </a:r>
          </a:p>
          <a:p>
            <a:pPr>
              <a:buNone/>
            </a:pPr>
            <a:r>
              <a:rPr lang="en-IN" sz="2400" b="1" dirty="0" smtClean="0"/>
              <a:t> </a:t>
            </a:r>
            <a:r>
              <a:rPr lang="en-IN" sz="2400" b="1" dirty="0" smtClean="0"/>
              <a:t>Predictive Maintenance:</a:t>
            </a:r>
          </a:p>
          <a:p>
            <a:r>
              <a:rPr lang="en-IN" sz="2400" dirty="0" smtClean="0"/>
              <a:t>Predictive maintenance is to recognize the cause of any change </a:t>
            </a:r>
            <a:r>
              <a:rPr lang="en-IN" sz="2400" dirty="0" smtClean="0"/>
              <a:t>of physical </a:t>
            </a:r>
            <a:r>
              <a:rPr lang="en-IN" sz="2400" dirty="0" smtClean="0"/>
              <a:t>condition of a system. </a:t>
            </a:r>
            <a:r>
              <a:rPr lang="en-IN" sz="2400" dirty="0" smtClean="0"/>
              <a:t>In this method, using instruments like vibrations </a:t>
            </a:r>
            <a:r>
              <a:rPr lang="fr-FR" sz="2400" dirty="0" err="1" smtClean="0"/>
              <a:t>analyzer</a:t>
            </a:r>
            <a:r>
              <a:rPr lang="fr-FR" sz="2400" dirty="0" smtClean="0"/>
              <a:t>, axial </a:t>
            </a:r>
            <a:r>
              <a:rPr lang="fr-FR" sz="2400" dirty="0" err="1" smtClean="0"/>
              <a:t>displacement</a:t>
            </a:r>
            <a:r>
              <a:rPr lang="fr-FR" sz="2400" dirty="0" smtClean="0"/>
              <a:t> monitors, </a:t>
            </a:r>
            <a:r>
              <a:rPr lang="fr-FR" sz="2400" dirty="0" err="1" smtClean="0"/>
              <a:t>optical</a:t>
            </a:r>
            <a:r>
              <a:rPr lang="fr-FR" sz="2400" dirty="0" smtClean="0"/>
              <a:t> </a:t>
            </a:r>
            <a:r>
              <a:rPr lang="fr-FR" sz="2400" dirty="0" err="1" smtClean="0"/>
              <a:t>devices</a:t>
            </a:r>
            <a:r>
              <a:rPr lang="fr-FR" sz="2400" dirty="0" smtClean="0"/>
              <a:t>, non-</a:t>
            </a:r>
            <a:r>
              <a:rPr lang="fr-FR" sz="2400" dirty="0" err="1" smtClean="0"/>
              <a:t>contacting</a:t>
            </a:r>
            <a:r>
              <a:rPr lang="fr-FR" sz="2400" dirty="0" smtClean="0"/>
              <a:t> </a:t>
            </a:r>
            <a:r>
              <a:rPr lang="fr-FR" sz="2400" dirty="0" err="1" smtClean="0"/>
              <a:t>sensor</a:t>
            </a:r>
            <a:r>
              <a:rPr lang="fr-FR" sz="2400" dirty="0" smtClean="0"/>
              <a:t> </a:t>
            </a:r>
            <a:r>
              <a:rPr lang="fr-FR" sz="2400" dirty="0" err="1" smtClean="0"/>
              <a:t>etc</a:t>
            </a:r>
            <a:r>
              <a:rPr lang="fr-FR" sz="2400" dirty="0" smtClean="0"/>
              <a:t> </a:t>
            </a:r>
            <a:r>
              <a:rPr lang="en-IN" sz="2400" dirty="0" smtClean="0"/>
              <a:t>follows </a:t>
            </a:r>
            <a:r>
              <a:rPr lang="en-IN" sz="2400" dirty="0" smtClean="0"/>
              <a:t>sensing, measuring and monitoring </a:t>
            </a:r>
            <a:r>
              <a:rPr lang="en-IN" sz="2400" dirty="0" smtClean="0"/>
              <a:t>techniques.</a:t>
            </a:r>
          </a:p>
          <a:p>
            <a:r>
              <a:rPr lang="en-IN" sz="2400" dirty="0" smtClean="0"/>
              <a:t>The </a:t>
            </a:r>
            <a:r>
              <a:rPr lang="en-IN" sz="2400" dirty="0" smtClean="0"/>
              <a:t>main advantages of </a:t>
            </a:r>
            <a:r>
              <a:rPr lang="en-IN" sz="2400" dirty="0" smtClean="0"/>
              <a:t>this system </a:t>
            </a:r>
            <a:r>
              <a:rPr lang="en-IN" sz="2400" dirty="0" smtClean="0"/>
              <a:t>are to inspect the troubles of internal parts without disassembly.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/>
              <a:t> </a:t>
            </a:r>
            <a:r>
              <a:rPr lang="en-IN" sz="2400" b="1" dirty="0" smtClean="0"/>
              <a:t>Preventive Maintenance:</a:t>
            </a:r>
          </a:p>
          <a:p>
            <a:r>
              <a:rPr lang="en-IN" sz="2400" dirty="0" smtClean="0"/>
              <a:t>Preventive Maintenance is naturally carried out before any interruption </a:t>
            </a:r>
            <a:r>
              <a:rPr lang="en-IN" sz="2400" dirty="0" smtClean="0"/>
              <a:t>of production </a:t>
            </a:r>
            <a:r>
              <a:rPr lang="en-IN" sz="2400" dirty="0" smtClean="0"/>
              <a:t>and major breakdown. </a:t>
            </a:r>
            <a:endParaRPr lang="en-IN" sz="2400" dirty="0" smtClean="0"/>
          </a:p>
          <a:p>
            <a:r>
              <a:rPr lang="en-IN" sz="2400" dirty="0" smtClean="0"/>
              <a:t>This </a:t>
            </a:r>
            <a:r>
              <a:rPr lang="en-IN" sz="2400" dirty="0" smtClean="0"/>
              <a:t>maintenance is carried out in </a:t>
            </a:r>
            <a:r>
              <a:rPr lang="en-IN" sz="2400" dirty="0" smtClean="0"/>
              <a:t>predetermined intervals</a:t>
            </a:r>
            <a:r>
              <a:rPr lang="en-IN" sz="2400" dirty="0" smtClean="0"/>
              <a:t>. </a:t>
            </a:r>
            <a:endParaRPr lang="en-IN" sz="2400" dirty="0" smtClean="0"/>
          </a:p>
          <a:p>
            <a:r>
              <a:rPr lang="en-IN" sz="2400" dirty="0" smtClean="0"/>
              <a:t>Preventive </a:t>
            </a:r>
            <a:r>
              <a:rPr lang="en-IN" sz="2400" dirty="0" smtClean="0"/>
              <a:t>Maintenance will out only prevent the breakdown, but also it </a:t>
            </a:r>
            <a:r>
              <a:rPr lang="en-IN" sz="2400" dirty="0" smtClean="0"/>
              <a:t>will improve </a:t>
            </a:r>
            <a:r>
              <a:rPr lang="en-IN" sz="2400" dirty="0" smtClean="0"/>
              <a:t>the output, Quality of product, and contain of the machine. </a:t>
            </a:r>
            <a:endParaRPr lang="en-IN" sz="2400" dirty="0" smtClean="0"/>
          </a:p>
          <a:p>
            <a:r>
              <a:rPr lang="en-IN" sz="2400" dirty="0" smtClean="0"/>
              <a:t>This preventive Maintenance </a:t>
            </a:r>
            <a:r>
              <a:rPr lang="en-IN" sz="2400" dirty="0" smtClean="0"/>
              <a:t>most successful one and it is adopted in much organization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The best </a:t>
            </a:r>
            <a:r>
              <a:rPr lang="en-IN" sz="2400" dirty="0" smtClean="0"/>
              <a:t>way to </a:t>
            </a:r>
            <a:r>
              <a:rPr lang="en-IN" sz="2400" dirty="0" smtClean="0"/>
              <a:t>perform preventive maintenance consistently is to develop operational checklists.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Advantages of Preventive maintenance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Major repairs can be avoided.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Gives less production down time.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Product rejection is minimum.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Provide better quality control facilities.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Lengthen the life of equipment.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Provides safety to the workers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Minimum inventory control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IN" sz="3200" b="1" dirty="0" smtClean="0"/>
              <a:t>Unplanned Maintenance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b="1" dirty="0" smtClean="0"/>
              <a:t>Restoration Maintenance: </a:t>
            </a:r>
          </a:p>
          <a:p>
            <a:r>
              <a:rPr lang="en-IN" sz="2400" dirty="0" smtClean="0"/>
              <a:t>Restoration maintenance, also called repair and corrective maintenance, is </a:t>
            </a:r>
            <a:r>
              <a:rPr lang="en-IN" sz="2400" dirty="0" smtClean="0"/>
              <a:t>the most </a:t>
            </a:r>
            <a:r>
              <a:rPr lang="en-IN" sz="2400" dirty="0" smtClean="0"/>
              <a:t>common maintenance </a:t>
            </a:r>
            <a:r>
              <a:rPr lang="en-IN" sz="2400" dirty="0" smtClean="0"/>
              <a:t>performed.</a:t>
            </a:r>
          </a:p>
          <a:p>
            <a:r>
              <a:rPr lang="en-IN" sz="2400" dirty="0" smtClean="0"/>
              <a:t>Restoration </a:t>
            </a:r>
            <a:r>
              <a:rPr lang="en-IN" sz="2400" dirty="0" smtClean="0"/>
              <a:t>maintenance consists of repairing </a:t>
            </a:r>
            <a:r>
              <a:rPr lang="en-IN" sz="2400" dirty="0" smtClean="0"/>
              <a:t>a broken </a:t>
            </a:r>
            <a:r>
              <a:rPr lang="en-IN" sz="2400" dirty="0" smtClean="0"/>
              <a:t>or damaged piece of equipment to restore necessary operation conditions.</a:t>
            </a:r>
          </a:p>
          <a:p>
            <a:r>
              <a:rPr lang="en-IN" sz="2400" dirty="0" smtClean="0"/>
              <a:t>Restoration maintenance is basically a fix-it-when-it breaks function, where it leads </a:t>
            </a:r>
            <a:r>
              <a:rPr lang="en-IN" sz="2400" dirty="0" smtClean="0"/>
              <a:t>to equipment </a:t>
            </a:r>
            <a:r>
              <a:rPr lang="en-IN" sz="2400" dirty="0" smtClean="0"/>
              <a:t>downtime, loss of money &amp; manpower.</a:t>
            </a:r>
          </a:p>
          <a:p>
            <a:r>
              <a:rPr lang="en-IN" sz="2400" dirty="0" smtClean="0"/>
              <a:t>The Breakdown maintenance does not provide any guarantee of reliability to </a:t>
            </a:r>
            <a:r>
              <a:rPr lang="en-IN" sz="2400" dirty="0" smtClean="0"/>
              <a:t>the smooth </a:t>
            </a:r>
            <a:r>
              <a:rPr lang="en-IN" sz="2400" dirty="0" smtClean="0"/>
              <a:t>production running. </a:t>
            </a:r>
            <a:endParaRPr lang="en-IN" sz="2400" dirty="0" smtClean="0"/>
          </a:p>
          <a:p>
            <a:r>
              <a:rPr lang="en-IN" sz="2400" dirty="0" smtClean="0"/>
              <a:t>It </a:t>
            </a:r>
            <a:r>
              <a:rPr lang="en-IN" sz="2400" dirty="0" smtClean="0"/>
              <a:t>is better to avoid breakdown maintenance and go </a:t>
            </a:r>
            <a:r>
              <a:rPr lang="en-IN" sz="2400" dirty="0" smtClean="0"/>
              <a:t>for planned </a:t>
            </a:r>
            <a:r>
              <a:rPr lang="en-IN" sz="2400" dirty="0" smtClean="0"/>
              <a:t>maintenance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/>
              <a:t>Contract Maintenance: </a:t>
            </a:r>
          </a:p>
          <a:p>
            <a:r>
              <a:rPr lang="en-IN" sz="2400" dirty="0" smtClean="0"/>
              <a:t>Normally it is adopted by small companies by the way of AMC (Annual </a:t>
            </a:r>
            <a:r>
              <a:rPr lang="en-IN" sz="2400" dirty="0" smtClean="0"/>
              <a:t>Maintenance Contract</a:t>
            </a:r>
            <a:r>
              <a:rPr lang="en-IN" sz="2400" dirty="0" smtClean="0"/>
              <a:t>) by using outside manpower, tolls and </a:t>
            </a:r>
            <a:r>
              <a:rPr lang="en-IN" sz="2400" dirty="0" smtClean="0"/>
              <a:t>consultancy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This maintenance </a:t>
            </a:r>
            <a:r>
              <a:rPr lang="en-IN" sz="2400" dirty="0" smtClean="0"/>
              <a:t>is very </a:t>
            </a:r>
            <a:r>
              <a:rPr lang="en-IN" sz="2400" dirty="0" smtClean="0"/>
              <a:t>expensive &amp; time consuming but it leads to hassle free work/production and </a:t>
            </a:r>
            <a:r>
              <a:rPr lang="en-IN" sz="2400" dirty="0" smtClean="0"/>
              <a:t>you may </a:t>
            </a:r>
            <a:r>
              <a:rPr lang="en-IN" sz="2400" dirty="0" smtClean="0"/>
              <a:t>able to concentrate on your core work.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2033</Words>
  <Application>Microsoft Office PowerPoint</Application>
  <PresentationFormat>On-screen Show (4:3)</PresentationFormat>
  <Paragraphs>171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MAINTENANCE MANAGEMENT</vt:lpstr>
      <vt:lpstr>MAINTENANCE</vt:lpstr>
      <vt:lpstr>OBJECTIVES OF MAINTENANCE</vt:lpstr>
      <vt:lpstr>TYPES OF EQUIPMENT MAINTENANCE</vt:lpstr>
      <vt:lpstr>PLANNED MAINTENANCE</vt:lpstr>
      <vt:lpstr>Slide 6</vt:lpstr>
      <vt:lpstr>Advantages of Preventive maintenance</vt:lpstr>
      <vt:lpstr>Unplanned Maintenance</vt:lpstr>
      <vt:lpstr>Slide 9</vt:lpstr>
      <vt:lpstr>Slide 10</vt:lpstr>
      <vt:lpstr>FUNCTIONS OF PREVENTIVE MAINTENANCE</vt:lpstr>
      <vt:lpstr>PLANNING</vt:lpstr>
      <vt:lpstr>Slide 13</vt:lpstr>
      <vt:lpstr>SCHEDULING</vt:lpstr>
      <vt:lpstr>Repair Cycle</vt:lpstr>
      <vt:lpstr>Slide 16</vt:lpstr>
      <vt:lpstr>Slide 17</vt:lpstr>
      <vt:lpstr>Slide 18</vt:lpstr>
      <vt:lpstr>Slide 19</vt:lpstr>
      <vt:lpstr>SAFETY PRECAUTIONS</vt:lpstr>
      <vt:lpstr>Slide 21</vt:lpstr>
      <vt:lpstr>Slide 22</vt:lpstr>
      <vt:lpstr>Slide 23</vt:lpstr>
      <vt:lpstr>Slide 24</vt:lpstr>
      <vt:lpstr>HOUSEKEEPING</vt:lpstr>
      <vt:lpstr>Typical Accidents due to poor House keeping</vt:lpstr>
      <vt:lpstr>Typical Items of Unsafe Housekeeping</vt:lpstr>
      <vt:lpstr>Aids to good housekeeping</vt:lpstr>
      <vt:lpstr>THE 5S’s: THE FIVE STEPS OF HOUSEKEEPING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MANAGEMENT</dc:title>
  <dc:creator>Meeran Nisha</dc:creator>
  <cp:lastModifiedBy>LAPTOP</cp:lastModifiedBy>
  <cp:revision>63</cp:revision>
  <dcterms:created xsi:type="dcterms:W3CDTF">2006-08-16T00:00:00Z</dcterms:created>
  <dcterms:modified xsi:type="dcterms:W3CDTF">2022-12-17T07:29:44Z</dcterms:modified>
</cp:coreProperties>
</file>